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handoutMasterIdLst>
    <p:handoutMasterId r:id="rId11"/>
  </p:handoutMasterIdLst>
  <p:sldIdLst>
    <p:sldId id="256" r:id="rId2"/>
    <p:sldId id="263" r:id="rId3"/>
    <p:sldId id="264" r:id="rId4"/>
    <p:sldId id="265" r:id="rId5"/>
    <p:sldId id="267" r:id="rId6"/>
    <p:sldId id="266" r:id="rId7"/>
    <p:sldId id="268" r:id="rId8"/>
    <p:sldId id="269"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CC00FF"/>
    <a:srgbClr val="CC3300"/>
    <a:srgbClr val="800080"/>
    <a:srgbClr val="0066FF"/>
    <a:srgbClr val="006666"/>
    <a:srgbClr val="CC6600"/>
    <a:srgbClr val="009999"/>
    <a:srgbClr val="00808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7" autoAdjust="0"/>
  </p:normalViewPr>
  <p:slideViewPr>
    <p:cSldViewPr>
      <p:cViewPr varScale="1">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90"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600" dirty="0" smtClean="0"/>
              <a:t>Arrays and Operations</a:t>
            </a:r>
            <a:endParaRPr lang="en-US" sz="1600"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FC115C-C1CF-45D2-A837-0D445462A5BF}" type="slidenum">
              <a:rPr lang="en-US" smtClean="0"/>
              <a:pPr/>
              <a:t>‹#›</a:t>
            </a:fld>
            <a:endParaRPr lang="en-US" dirty="0"/>
          </a:p>
        </p:txBody>
      </p:sp>
    </p:spTree>
    <p:extLst>
      <p:ext uri="{BB962C8B-B14F-4D97-AF65-F5344CB8AC3E}">
        <p14:creationId xmlns:p14="http://schemas.microsoft.com/office/powerpoint/2010/main" val="21860821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7EF1F-4443-4034-8D78-FD3FA27604D4}" type="datetimeFigureOut">
              <a:rPr lang="en-US" smtClean="0"/>
              <a:pPr/>
              <a:t>8/26/2013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4C8A50-F8F5-4373-AD49-C40DE058D4EC}" type="slidenum">
              <a:rPr lang="en-US" smtClean="0"/>
              <a:pPr/>
              <a:t>‹#›</a:t>
            </a:fld>
            <a:endParaRPr lang="en-US" dirty="0"/>
          </a:p>
        </p:txBody>
      </p:sp>
    </p:spTree>
    <p:extLst>
      <p:ext uri="{BB962C8B-B14F-4D97-AF65-F5344CB8AC3E}">
        <p14:creationId xmlns:p14="http://schemas.microsoft.com/office/powerpoint/2010/main" val="1365001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a:t>
            </a:fld>
            <a:endParaRPr lang="en-US" dirty="0"/>
          </a:p>
        </p:txBody>
      </p:sp>
    </p:spTree>
    <p:extLst>
      <p:ext uri="{BB962C8B-B14F-4D97-AF65-F5344CB8AC3E}">
        <p14:creationId xmlns:p14="http://schemas.microsoft.com/office/powerpoint/2010/main" val="2882206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2</a:t>
            </a:fld>
            <a:endParaRPr lang="en-US" dirty="0"/>
          </a:p>
        </p:txBody>
      </p:sp>
    </p:spTree>
    <p:extLst>
      <p:ext uri="{BB962C8B-B14F-4D97-AF65-F5344CB8AC3E}">
        <p14:creationId xmlns:p14="http://schemas.microsoft.com/office/powerpoint/2010/main" val="84753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3</a:t>
            </a:fld>
            <a:endParaRPr lang="en-US" dirty="0"/>
          </a:p>
        </p:txBody>
      </p:sp>
    </p:spTree>
    <p:extLst>
      <p:ext uri="{BB962C8B-B14F-4D97-AF65-F5344CB8AC3E}">
        <p14:creationId xmlns:p14="http://schemas.microsoft.com/office/powerpoint/2010/main" val="1351235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4</a:t>
            </a:fld>
            <a:endParaRPr lang="en-US" dirty="0"/>
          </a:p>
        </p:txBody>
      </p:sp>
    </p:spTree>
    <p:extLst>
      <p:ext uri="{BB962C8B-B14F-4D97-AF65-F5344CB8AC3E}">
        <p14:creationId xmlns:p14="http://schemas.microsoft.com/office/powerpoint/2010/main" val="3659154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5</a:t>
            </a:fld>
            <a:endParaRPr lang="en-US" dirty="0"/>
          </a:p>
        </p:txBody>
      </p:sp>
    </p:spTree>
    <p:extLst>
      <p:ext uri="{BB962C8B-B14F-4D97-AF65-F5344CB8AC3E}">
        <p14:creationId xmlns:p14="http://schemas.microsoft.com/office/powerpoint/2010/main" val="2054361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6</a:t>
            </a:fld>
            <a:endParaRPr lang="en-US" dirty="0"/>
          </a:p>
        </p:txBody>
      </p:sp>
    </p:spTree>
    <p:extLst>
      <p:ext uri="{BB962C8B-B14F-4D97-AF65-F5344CB8AC3E}">
        <p14:creationId xmlns:p14="http://schemas.microsoft.com/office/powerpoint/2010/main" val="1705972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7</a:t>
            </a:fld>
            <a:endParaRPr lang="en-US" dirty="0"/>
          </a:p>
        </p:txBody>
      </p:sp>
    </p:spTree>
    <p:extLst>
      <p:ext uri="{BB962C8B-B14F-4D97-AF65-F5344CB8AC3E}">
        <p14:creationId xmlns:p14="http://schemas.microsoft.com/office/powerpoint/2010/main" val="17769484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8</a:t>
            </a:fld>
            <a:endParaRPr lang="en-US" dirty="0"/>
          </a:p>
        </p:txBody>
      </p:sp>
    </p:spTree>
    <p:extLst>
      <p:ext uri="{BB962C8B-B14F-4D97-AF65-F5344CB8AC3E}">
        <p14:creationId xmlns:p14="http://schemas.microsoft.com/office/powerpoint/2010/main" val="2877251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4BA617D-D1B8-42E5-9EBD-6D544BD9A881}" type="datetimeFigureOut">
              <a:rPr lang="en-US" smtClean="0"/>
              <a:pPr/>
              <a:t>8/26/2013</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BA617D-D1B8-42E5-9EBD-6D544BD9A881}" type="datetimeFigureOut">
              <a:rPr lang="en-US" smtClean="0"/>
              <a:pPr/>
              <a:t>8/26/2013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8/26/2013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BA617D-D1B8-42E5-9EBD-6D544BD9A881}" type="datetimeFigureOut">
              <a:rPr lang="en-US" smtClean="0"/>
              <a:pPr/>
              <a:t>8/26/2013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BA617D-D1B8-42E5-9EBD-6D544BD9A881}" type="datetimeFigureOut">
              <a:rPr lang="en-US" smtClean="0"/>
              <a:pPr/>
              <a:t>8/26/2013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A617D-D1B8-42E5-9EBD-6D544BD9A881}" type="datetimeFigureOut">
              <a:rPr lang="en-US" smtClean="0"/>
              <a:pPr/>
              <a:t>8/26/2013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8/26/2013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BA617D-D1B8-42E5-9EBD-6D544BD9A881}" type="datetimeFigureOut">
              <a:rPr lang="en-US" smtClean="0"/>
              <a:pPr/>
              <a:t>8/26/2013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2994F637-4C5A-4B58-93B8-4B62B62D55D3}"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4BA617D-D1B8-42E5-9EBD-6D544BD9A881}" type="datetimeFigureOut">
              <a:rPr lang="en-US" smtClean="0"/>
              <a:pPr/>
              <a:t>8/26/2013</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994F637-4C5A-4B58-93B8-4B62B62D55D3}"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895600"/>
            <a:ext cx="8001000" cy="3352800"/>
          </a:xfrm>
        </p:spPr>
        <p:txBody>
          <a:bodyPr>
            <a:normAutofit fontScale="90000"/>
          </a:bodyPr>
          <a:lstStyle/>
          <a:p>
            <a:pPr algn="ctr"/>
            <a:r>
              <a:rPr lang="en-US" sz="7200" dirty="0" smtClean="0"/>
              <a:t>1-d Arrays </a:t>
            </a:r>
            <a:br>
              <a:rPr lang="en-US" sz="7200" dirty="0" smtClean="0"/>
            </a:br>
            <a:r>
              <a:rPr lang="en-US" sz="7200" dirty="0" smtClean="0"/>
              <a:t>&amp; </a:t>
            </a:r>
            <a:br>
              <a:rPr lang="en-US" sz="7200" dirty="0" smtClean="0"/>
            </a:br>
            <a:r>
              <a:rPr lang="en-US" sz="7200" dirty="0" smtClean="0"/>
              <a:t>Plotting</a:t>
            </a:r>
            <a:br>
              <a:rPr lang="en-US" sz="7200"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pPr algn="ctr"/>
            <a:r>
              <a:rPr lang="en-US" b="1" dirty="0" smtClean="0">
                <a:solidFill>
                  <a:schemeClr val="accent3">
                    <a:lumMod val="50000"/>
                  </a:schemeClr>
                </a:solidFill>
              </a:rPr>
              <a:t>Creating Arrays</a:t>
            </a:r>
            <a:endParaRPr lang="en-US" b="1" dirty="0">
              <a:solidFill>
                <a:schemeClr val="accent3">
                  <a:lumMod val="50000"/>
                </a:schemeClr>
              </a:solidFill>
            </a:endParaRPr>
          </a:p>
        </p:txBody>
      </p:sp>
      <p:sp>
        <p:nvSpPr>
          <p:cNvPr id="3" name="Content Placeholder 2"/>
          <p:cNvSpPr>
            <a:spLocks noGrp="1"/>
          </p:cNvSpPr>
          <p:nvPr>
            <p:ph idx="1"/>
          </p:nvPr>
        </p:nvSpPr>
        <p:spPr>
          <a:xfrm>
            <a:off x="228600" y="1812878"/>
            <a:ext cx="8229600" cy="2133600"/>
          </a:xfrm>
        </p:spPr>
        <p:txBody>
          <a:bodyPr>
            <a:normAutofit/>
          </a:bodyPr>
          <a:lstStyle/>
          <a:p>
            <a:pPr marL="0" indent="0">
              <a:buNone/>
            </a:pPr>
            <a:r>
              <a:rPr lang="en-US" dirty="0" smtClean="0">
                <a:solidFill>
                  <a:schemeClr val="accent2">
                    <a:lumMod val="50000"/>
                  </a:schemeClr>
                </a:solidFill>
                <a:latin typeface="Arial" pitchFamily="34" charset="0"/>
                <a:cs typeface="Arial" pitchFamily="34" charset="0"/>
              </a:rPr>
              <a:t>Problem:  Give 3 different MATLAB commands to create the array shown below</a:t>
            </a:r>
          </a:p>
          <a:p>
            <a:pPr marL="0" indent="0">
              <a:buNone/>
            </a:pPr>
            <a:endParaRPr lang="en-US" dirty="0">
              <a:solidFill>
                <a:schemeClr val="accent2">
                  <a:lumMod val="50000"/>
                </a:schemeClr>
              </a:solidFill>
              <a:latin typeface="Arial" pitchFamily="34" charset="0"/>
              <a:cs typeface="Arial" pitchFamily="34" charset="0"/>
            </a:endParaRPr>
          </a:p>
          <a:p>
            <a:pPr marL="0" indent="0" algn="ctr">
              <a:buNone/>
            </a:pPr>
            <a:r>
              <a:rPr lang="en-US" dirty="0">
                <a:solidFill>
                  <a:srgbClr val="00B050"/>
                </a:solidFill>
                <a:latin typeface="Arial" pitchFamily="34" charset="0"/>
                <a:cs typeface="Arial" pitchFamily="34" charset="0"/>
              </a:rPr>
              <a:t>x</a:t>
            </a:r>
            <a:r>
              <a:rPr lang="en-US" dirty="0" smtClean="0">
                <a:solidFill>
                  <a:srgbClr val="00B050"/>
                </a:solidFill>
                <a:latin typeface="Arial" pitchFamily="34" charset="0"/>
                <a:cs typeface="Arial" pitchFamily="34" charset="0"/>
              </a:rPr>
              <a:t> = [ 2  2.2  2.4  2.6  2.8  3.0  3.2] </a:t>
            </a:r>
          </a:p>
        </p:txBody>
      </p:sp>
      <p:sp>
        <p:nvSpPr>
          <p:cNvPr id="4" name="Content Placeholder 2"/>
          <p:cNvSpPr txBox="1">
            <a:spLocks/>
          </p:cNvSpPr>
          <p:nvPr/>
        </p:nvSpPr>
        <p:spPr>
          <a:xfrm>
            <a:off x="409433" y="4267200"/>
            <a:ext cx="8229600" cy="2133600"/>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Font typeface="Wingdings 2"/>
              <a:buNone/>
            </a:pPr>
            <a:r>
              <a:rPr lang="en-US" dirty="0" smtClean="0">
                <a:solidFill>
                  <a:schemeClr val="accent2">
                    <a:lumMod val="50000"/>
                  </a:schemeClr>
                </a:solidFill>
                <a:latin typeface="Arial" pitchFamily="34" charset="0"/>
                <a:cs typeface="Arial" pitchFamily="34" charset="0"/>
              </a:rPr>
              <a:t>Answers:</a:t>
            </a:r>
          </a:p>
          <a:p>
            <a:pPr marL="0" indent="0">
              <a:buFont typeface="Wingdings 2"/>
              <a:buNone/>
            </a:pPr>
            <a:r>
              <a:rPr lang="en-US" dirty="0" smtClean="0">
                <a:solidFill>
                  <a:schemeClr val="accent2">
                    <a:lumMod val="50000"/>
                  </a:schemeClr>
                </a:solidFill>
                <a:latin typeface="Arial" pitchFamily="34" charset="0"/>
                <a:cs typeface="Arial" pitchFamily="34" charset="0"/>
              </a:rPr>
              <a:t>&gt;&gt; x = [ 2  2.2  2.4  2.6  2.8  3.0  3.2]</a:t>
            </a:r>
          </a:p>
          <a:p>
            <a:pPr marL="0" indent="0">
              <a:buFont typeface="Wingdings 2"/>
              <a:buNone/>
            </a:pPr>
            <a:r>
              <a:rPr lang="en-US" dirty="0" smtClean="0">
                <a:solidFill>
                  <a:schemeClr val="accent2">
                    <a:lumMod val="50000"/>
                  </a:schemeClr>
                </a:solidFill>
                <a:latin typeface="Arial" pitchFamily="34" charset="0"/>
                <a:cs typeface="Arial" pitchFamily="34" charset="0"/>
              </a:rPr>
              <a:t>&gt;&gt; x = 2:0.2:3.2</a:t>
            </a:r>
          </a:p>
          <a:p>
            <a:pPr marL="0" indent="0">
              <a:buFont typeface="Wingdings 2"/>
              <a:buNone/>
            </a:pPr>
            <a:r>
              <a:rPr lang="en-US" dirty="0" smtClean="0">
                <a:solidFill>
                  <a:schemeClr val="accent2">
                    <a:lumMod val="50000"/>
                  </a:schemeClr>
                </a:solidFill>
                <a:latin typeface="Arial" pitchFamily="34" charset="0"/>
                <a:cs typeface="Arial" pitchFamily="34" charset="0"/>
              </a:rPr>
              <a:t>&gt;&gt; x = linspace(2, 3.2, 7)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pPr algn="ctr"/>
            <a:r>
              <a:rPr lang="en-US" b="1" dirty="0" smtClean="0">
                <a:solidFill>
                  <a:schemeClr val="accent3">
                    <a:lumMod val="50000"/>
                  </a:schemeClr>
                </a:solidFill>
              </a:rPr>
              <a:t>Creating Arrays</a:t>
            </a:r>
            <a:endParaRPr lang="en-US" b="1" dirty="0">
              <a:solidFill>
                <a:schemeClr val="accent3">
                  <a:lumMod val="50000"/>
                </a:schemeClr>
              </a:solidFill>
            </a:endParaRPr>
          </a:p>
        </p:txBody>
      </p:sp>
      <p:sp>
        <p:nvSpPr>
          <p:cNvPr id="3" name="Content Placeholder 2"/>
          <p:cNvSpPr>
            <a:spLocks noGrp="1"/>
          </p:cNvSpPr>
          <p:nvPr>
            <p:ph idx="1"/>
          </p:nvPr>
        </p:nvSpPr>
        <p:spPr>
          <a:xfrm>
            <a:off x="381000" y="1828800"/>
            <a:ext cx="8229600" cy="2133600"/>
          </a:xfrm>
        </p:spPr>
        <p:txBody>
          <a:bodyPr>
            <a:normAutofit/>
          </a:bodyPr>
          <a:lstStyle/>
          <a:p>
            <a:pPr marL="0" indent="0">
              <a:buNone/>
            </a:pPr>
            <a:r>
              <a:rPr lang="en-US" dirty="0" smtClean="0">
                <a:solidFill>
                  <a:schemeClr val="accent2">
                    <a:lumMod val="50000"/>
                  </a:schemeClr>
                </a:solidFill>
                <a:latin typeface="Arial" pitchFamily="34" charset="0"/>
                <a:cs typeface="Arial" pitchFamily="34" charset="0"/>
              </a:rPr>
              <a:t>Why can’t the array shown below be created using a single linspace or start:inc:max command?</a:t>
            </a:r>
          </a:p>
          <a:p>
            <a:pPr marL="0" indent="0">
              <a:buNone/>
            </a:pPr>
            <a:endParaRPr lang="en-US" dirty="0">
              <a:solidFill>
                <a:schemeClr val="accent2">
                  <a:lumMod val="50000"/>
                </a:schemeClr>
              </a:solidFill>
              <a:latin typeface="Arial" pitchFamily="34" charset="0"/>
              <a:cs typeface="Arial" pitchFamily="34" charset="0"/>
            </a:endParaRPr>
          </a:p>
          <a:p>
            <a:pPr marL="0" indent="0" algn="ctr">
              <a:buNone/>
            </a:pPr>
            <a:r>
              <a:rPr lang="en-US" dirty="0">
                <a:solidFill>
                  <a:srgbClr val="00B050"/>
                </a:solidFill>
                <a:latin typeface="Arial" pitchFamily="34" charset="0"/>
                <a:cs typeface="Arial" pitchFamily="34" charset="0"/>
              </a:rPr>
              <a:t>x</a:t>
            </a:r>
            <a:r>
              <a:rPr lang="en-US" dirty="0" smtClean="0">
                <a:solidFill>
                  <a:srgbClr val="00B050"/>
                </a:solidFill>
                <a:latin typeface="Arial" pitchFamily="34" charset="0"/>
                <a:cs typeface="Arial" pitchFamily="34" charset="0"/>
              </a:rPr>
              <a:t> = [ 2  2.2  2.4  2.6  3.0  3.2] </a:t>
            </a:r>
          </a:p>
        </p:txBody>
      </p:sp>
      <p:sp>
        <p:nvSpPr>
          <p:cNvPr id="5" name="Content Placeholder 2"/>
          <p:cNvSpPr txBox="1">
            <a:spLocks/>
          </p:cNvSpPr>
          <p:nvPr/>
        </p:nvSpPr>
        <p:spPr>
          <a:xfrm>
            <a:off x="409433" y="4267200"/>
            <a:ext cx="8229600" cy="2133600"/>
          </a:xfrm>
          <a:prstGeom prst="rect">
            <a:avLst/>
          </a:prstGeom>
        </p:spPr>
        <p:txBody>
          <a:bodyPr vert="horz">
            <a:normAutofit fontScale="92500" lnSpcReduction="1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Font typeface="Wingdings 2"/>
              <a:buNone/>
            </a:pPr>
            <a:r>
              <a:rPr lang="en-US" dirty="0" smtClean="0">
                <a:solidFill>
                  <a:schemeClr val="accent2">
                    <a:lumMod val="50000"/>
                  </a:schemeClr>
                </a:solidFill>
                <a:latin typeface="Arial" pitchFamily="34" charset="0"/>
                <a:cs typeface="Arial" pitchFamily="34" charset="0"/>
              </a:rPr>
              <a:t>Answer:  Need equal spacing between the values. </a:t>
            </a:r>
          </a:p>
          <a:p>
            <a:pPr marL="0" indent="0">
              <a:buFont typeface="Wingdings 2"/>
              <a:buNone/>
            </a:pPr>
            <a:endParaRPr lang="en-US" dirty="0">
              <a:solidFill>
                <a:schemeClr val="accent2">
                  <a:lumMod val="50000"/>
                </a:schemeClr>
              </a:solidFill>
              <a:latin typeface="Arial" pitchFamily="34" charset="0"/>
              <a:cs typeface="Arial" pitchFamily="34" charset="0"/>
            </a:endParaRPr>
          </a:p>
          <a:p>
            <a:pPr marL="0" indent="0">
              <a:buFont typeface="Wingdings 2"/>
              <a:buNone/>
            </a:pPr>
            <a:r>
              <a:rPr lang="en-US" dirty="0" smtClean="0">
                <a:solidFill>
                  <a:schemeClr val="accent2">
                    <a:lumMod val="50000"/>
                  </a:schemeClr>
                </a:solidFill>
                <a:latin typeface="Arial" pitchFamily="34" charset="0"/>
                <a:cs typeface="Arial" pitchFamily="34" charset="0"/>
              </a:rPr>
              <a:t>However, you can concatenate vectors:</a:t>
            </a:r>
          </a:p>
          <a:p>
            <a:pPr marL="0" indent="0">
              <a:buFont typeface="Wingdings 2"/>
              <a:buNone/>
            </a:pPr>
            <a:r>
              <a:rPr lang="en-US" dirty="0" smtClean="0">
                <a:solidFill>
                  <a:schemeClr val="accent2">
                    <a:lumMod val="50000"/>
                  </a:schemeClr>
                </a:solidFill>
                <a:latin typeface="Courier New" panose="02070309020205020404" pitchFamily="49" charset="0"/>
                <a:cs typeface="Courier New" panose="02070309020205020404" pitchFamily="49" charset="0"/>
              </a:rPr>
              <a:t>&gt;&gt; x = [ 2:0.2:2.6 3 3.2]</a:t>
            </a:r>
          </a:p>
          <a:p>
            <a:pPr marL="0" indent="0">
              <a:buFont typeface="Wingdings 2"/>
              <a:buNone/>
            </a:pPr>
            <a:r>
              <a:rPr lang="en-US" dirty="0" smtClean="0">
                <a:solidFill>
                  <a:schemeClr val="accent2">
                    <a:lumMod val="50000"/>
                  </a:schemeClr>
                </a:solidFill>
                <a:latin typeface="Courier New" panose="02070309020205020404" pitchFamily="49" charset="0"/>
                <a:cs typeface="Courier New" panose="02070309020205020404" pitchFamily="49" charset="0"/>
              </a:rPr>
              <a:t>&gt;&gt; x = [ linspace(2,2.6,4) 3 3.2] </a:t>
            </a:r>
          </a:p>
        </p:txBody>
      </p:sp>
    </p:spTree>
    <p:extLst>
      <p:ext uri="{BB962C8B-B14F-4D97-AF65-F5344CB8AC3E}">
        <p14:creationId xmlns:p14="http://schemas.microsoft.com/office/powerpoint/2010/main" val="2662025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143000"/>
          </a:xfrm>
        </p:spPr>
        <p:txBody>
          <a:bodyPr/>
          <a:lstStyle/>
          <a:p>
            <a:pPr algn="ctr"/>
            <a:r>
              <a:rPr lang="en-US" b="1" dirty="0" smtClean="0">
                <a:solidFill>
                  <a:schemeClr val="accent3">
                    <a:lumMod val="50000"/>
                  </a:schemeClr>
                </a:solidFill>
              </a:rPr>
              <a:t>Plotting</a:t>
            </a:r>
            <a:endParaRPr lang="en-US" b="1" dirty="0">
              <a:solidFill>
                <a:schemeClr val="accent3">
                  <a:lumMod val="50000"/>
                </a:schemeClr>
              </a:solidFill>
            </a:endParaRPr>
          </a:p>
        </p:txBody>
      </p:sp>
      <p:sp>
        <p:nvSpPr>
          <p:cNvPr id="3" name="Content Placeholder 2"/>
          <p:cNvSpPr>
            <a:spLocks noGrp="1"/>
          </p:cNvSpPr>
          <p:nvPr>
            <p:ph idx="1"/>
          </p:nvPr>
        </p:nvSpPr>
        <p:spPr>
          <a:xfrm>
            <a:off x="393511" y="2133600"/>
            <a:ext cx="8229600" cy="1524000"/>
          </a:xfrm>
        </p:spPr>
        <p:txBody>
          <a:bodyPr>
            <a:normAutofit/>
          </a:bodyPr>
          <a:lstStyle/>
          <a:p>
            <a:pPr marL="0" indent="0">
              <a:buNone/>
            </a:pPr>
            <a:r>
              <a:rPr lang="en-US" dirty="0" smtClean="0">
                <a:solidFill>
                  <a:schemeClr val="accent2">
                    <a:lumMod val="50000"/>
                  </a:schemeClr>
                </a:solidFill>
                <a:latin typeface="Arial" pitchFamily="34" charset="0"/>
                <a:cs typeface="Arial" pitchFamily="34" charset="0"/>
              </a:rPr>
              <a:t>Plot the following polynomial in MATLAB:</a:t>
            </a:r>
          </a:p>
          <a:p>
            <a:pPr marL="0" indent="0">
              <a:buNone/>
            </a:pPr>
            <a:endParaRPr lang="en-US" dirty="0" smtClean="0">
              <a:solidFill>
                <a:schemeClr val="accent2">
                  <a:lumMod val="50000"/>
                </a:schemeClr>
              </a:solidFill>
              <a:latin typeface="Arial" pitchFamily="34" charset="0"/>
              <a:cs typeface="Arial" pitchFamily="34" charset="0"/>
            </a:endParaRPr>
          </a:p>
          <a:p>
            <a:pPr marL="0" indent="0">
              <a:buNone/>
            </a:pPr>
            <a:endParaRPr lang="en-US" dirty="0">
              <a:solidFill>
                <a:schemeClr val="accent2">
                  <a:lumMod val="50000"/>
                </a:schemeClr>
              </a:solidFill>
              <a:latin typeface="Arial" pitchFamily="34" charset="0"/>
              <a:cs typeface="Arial" pitchFamily="34" charset="0"/>
            </a:endParaRPr>
          </a:p>
        </p:txBody>
      </p:sp>
      <p:sp>
        <p:nvSpPr>
          <p:cNvPr id="5" name="Content Placeholder 2"/>
          <p:cNvSpPr txBox="1">
            <a:spLocks/>
          </p:cNvSpPr>
          <p:nvPr/>
        </p:nvSpPr>
        <p:spPr>
          <a:xfrm>
            <a:off x="609600" y="3962400"/>
            <a:ext cx="8229600" cy="2057400"/>
          </a:xfrm>
          <a:prstGeom prst="rect">
            <a:avLst/>
          </a:prstGeom>
        </p:spPr>
        <p:txBody>
          <a:bodyPr vert="horz">
            <a:normAutofit fontScale="92500" lnSpcReduction="1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None/>
            </a:pPr>
            <a:r>
              <a:rPr lang="en-US" dirty="0" smtClean="0">
                <a:solidFill>
                  <a:schemeClr val="accent2">
                    <a:lumMod val="50000"/>
                  </a:schemeClr>
                </a:solidFill>
                <a:latin typeface="Arial" pitchFamily="34" charset="0"/>
                <a:cs typeface="Arial" pitchFamily="34" charset="0"/>
              </a:rPr>
              <a:t>What are the steps?</a:t>
            </a:r>
          </a:p>
          <a:p>
            <a:pPr marL="514350" indent="-514350">
              <a:buFont typeface="+mj-lt"/>
              <a:buAutoNum type="arabicParenR"/>
            </a:pPr>
            <a:r>
              <a:rPr lang="en-US" dirty="0" smtClean="0">
                <a:solidFill>
                  <a:schemeClr val="accent2">
                    <a:lumMod val="50000"/>
                  </a:schemeClr>
                </a:solidFill>
                <a:latin typeface="Arial" pitchFamily="34" charset="0"/>
                <a:cs typeface="Arial" pitchFamily="34" charset="0"/>
              </a:rPr>
              <a:t>Create a t-vector of values</a:t>
            </a:r>
          </a:p>
          <a:p>
            <a:pPr marL="514350" indent="-514350">
              <a:buFont typeface="+mj-lt"/>
              <a:buAutoNum type="arabicParenR"/>
            </a:pPr>
            <a:r>
              <a:rPr lang="en-US" dirty="0" smtClean="0">
                <a:solidFill>
                  <a:schemeClr val="accent2">
                    <a:lumMod val="50000"/>
                  </a:schemeClr>
                </a:solidFill>
                <a:latin typeface="Arial" pitchFamily="34" charset="0"/>
                <a:cs typeface="Arial" pitchFamily="34" charset="0"/>
              </a:rPr>
              <a:t>Calculate the y-values (remember operators and entry by entry operators)</a:t>
            </a:r>
          </a:p>
          <a:p>
            <a:pPr marL="514350" indent="-514350">
              <a:buFont typeface="+mj-lt"/>
              <a:buAutoNum type="arabicParenR"/>
            </a:pPr>
            <a:r>
              <a:rPr lang="en-US" dirty="0" smtClean="0">
                <a:solidFill>
                  <a:schemeClr val="accent2">
                    <a:lumMod val="50000"/>
                  </a:schemeClr>
                </a:solidFill>
                <a:latin typeface="Arial" pitchFamily="34" charset="0"/>
                <a:cs typeface="Arial" pitchFamily="34" charset="0"/>
              </a:rPr>
              <a:t>Use &gt;&gt; plot(t,y)</a:t>
            </a:r>
          </a:p>
        </p:txBody>
      </p:sp>
      <p:pic>
        <p:nvPicPr>
          <p:cNvPr id="6" name="Picture 5"/>
          <p:cNvPicPr>
            <a:picLocks noChangeAspect="1"/>
          </p:cNvPicPr>
          <p:nvPr/>
        </p:nvPicPr>
        <p:blipFill>
          <a:blip r:embed="rId3"/>
          <a:stretch>
            <a:fillRect/>
          </a:stretch>
        </p:blipFill>
        <p:spPr>
          <a:xfrm>
            <a:off x="2133600" y="2833688"/>
            <a:ext cx="4076700" cy="676275"/>
          </a:xfrm>
          <a:prstGeom prst="rect">
            <a:avLst/>
          </a:prstGeom>
        </p:spPr>
      </p:pic>
    </p:spTree>
    <p:extLst>
      <p:ext uri="{BB962C8B-B14F-4D97-AF65-F5344CB8AC3E}">
        <p14:creationId xmlns:p14="http://schemas.microsoft.com/office/powerpoint/2010/main" val="266175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143000"/>
          </a:xfrm>
        </p:spPr>
        <p:txBody>
          <a:bodyPr/>
          <a:lstStyle/>
          <a:p>
            <a:pPr algn="ctr"/>
            <a:r>
              <a:rPr lang="en-US" b="1" dirty="0" smtClean="0">
                <a:solidFill>
                  <a:schemeClr val="accent3">
                    <a:lumMod val="50000"/>
                  </a:schemeClr>
                </a:solidFill>
              </a:rPr>
              <a:t>Demo Plot Tools</a:t>
            </a:r>
            <a:endParaRPr lang="en-US" b="1" dirty="0">
              <a:solidFill>
                <a:schemeClr val="accent3">
                  <a:lumMod val="50000"/>
                </a:schemeClr>
              </a:solidFill>
            </a:endParaRPr>
          </a:p>
        </p:txBody>
      </p:sp>
      <p:sp>
        <p:nvSpPr>
          <p:cNvPr id="3" name="Content Placeholder 2"/>
          <p:cNvSpPr>
            <a:spLocks noGrp="1"/>
          </p:cNvSpPr>
          <p:nvPr>
            <p:ph idx="1"/>
          </p:nvPr>
        </p:nvSpPr>
        <p:spPr>
          <a:xfrm>
            <a:off x="381000" y="2209800"/>
            <a:ext cx="8229600" cy="3505200"/>
          </a:xfrm>
        </p:spPr>
        <p:txBody>
          <a:bodyPr>
            <a:normAutofit/>
          </a:bodyPr>
          <a:lstStyle/>
          <a:p>
            <a:pPr marL="0" indent="0">
              <a:buNone/>
            </a:pPr>
            <a:r>
              <a:rPr lang="en-US" dirty="0" smtClean="0">
                <a:solidFill>
                  <a:schemeClr val="accent2">
                    <a:lumMod val="50000"/>
                  </a:schemeClr>
                </a:solidFill>
                <a:latin typeface="Arial" pitchFamily="34" charset="0"/>
                <a:cs typeface="Arial" pitchFamily="34" charset="0"/>
              </a:rPr>
              <a:t>All plots should be labeled and titled.  This can be done at the MATLAB command line using xlabel, ylabel, and title.  Plots can also be formatted using commands within the plot statement.</a:t>
            </a:r>
          </a:p>
          <a:p>
            <a:pPr marL="0" indent="0">
              <a:buNone/>
            </a:pPr>
            <a:endParaRPr lang="en-US" dirty="0">
              <a:solidFill>
                <a:schemeClr val="accent2">
                  <a:lumMod val="50000"/>
                </a:schemeClr>
              </a:solidFill>
              <a:latin typeface="Arial" pitchFamily="34" charset="0"/>
              <a:cs typeface="Arial" pitchFamily="34" charset="0"/>
            </a:endParaRPr>
          </a:p>
          <a:p>
            <a:pPr marL="0" indent="0">
              <a:buNone/>
            </a:pPr>
            <a:r>
              <a:rPr lang="en-US" dirty="0" smtClean="0">
                <a:solidFill>
                  <a:schemeClr val="accent2">
                    <a:lumMod val="50000"/>
                  </a:schemeClr>
                </a:solidFill>
                <a:latin typeface="Arial" pitchFamily="34" charset="0"/>
                <a:cs typeface="Arial" pitchFamily="34" charset="0"/>
              </a:rPr>
              <a:t>Plot tools provides an alternative option for labeling, formatting, adjusting range, adding text boxes, ....</a:t>
            </a:r>
          </a:p>
          <a:p>
            <a:pPr marL="0" indent="0">
              <a:buNone/>
            </a:pPr>
            <a:endParaRPr lang="en-US" dirty="0" smtClean="0">
              <a:solidFill>
                <a:schemeClr val="accent2">
                  <a:lumMod val="50000"/>
                </a:schemeClr>
              </a:solidFill>
              <a:latin typeface="Arial" pitchFamily="34" charset="0"/>
              <a:cs typeface="Arial" pitchFamily="34" charset="0"/>
            </a:endParaRPr>
          </a:p>
          <a:p>
            <a:pPr marL="0" indent="0">
              <a:buNone/>
            </a:pPr>
            <a:endParaRPr lang="en-US" dirty="0" smtClean="0">
              <a:solidFill>
                <a:schemeClr val="accent2">
                  <a:lumMod val="50000"/>
                </a:schemeClr>
              </a:solidFill>
              <a:latin typeface="Arial" pitchFamily="34" charset="0"/>
              <a:cs typeface="Arial" pitchFamily="34" charset="0"/>
            </a:endParaRPr>
          </a:p>
          <a:p>
            <a:pPr marL="0" indent="0">
              <a:buNone/>
            </a:pPr>
            <a:endParaRPr lang="en-US" dirty="0">
              <a:solidFill>
                <a:schemeClr val="accent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8359743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38175"/>
            <a:ext cx="8229600" cy="1143000"/>
          </a:xfrm>
        </p:spPr>
        <p:txBody>
          <a:bodyPr/>
          <a:lstStyle/>
          <a:p>
            <a:pPr algn="ctr"/>
            <a:r>
              <a:rPr lang="en-US" b="1" dirty="0" smtClean="0">
                <a:solidFill>
                  <a:schemeClr val="accent3">
                    <a:lumMod val="50000"/>
                  </a:schemeClr>
                </a:solidFill>
              </a:rPr>
              <a:t>Solving Equations Graphically</a:t>
            </a:r>
            <a:endParaRPr lang="en-US" b="1" dirty="0">
              <a:solidFill>
                <a:schemeClr val="accent3">
                  <a:lumMod val="50000"/>
                </a:schemeClr>
              </a:solidFill>
            </a:endParaRPr>
          </a:p>
        </p:txBody>
      </p:sp>
      <p:sp>
        <p:nvSpPr>
          <p:cNvPr id="5" name="Content Placeholder 2"/>
          <p:cNvSpPr txBox="1">
            <a:spLocks/>
          </p:cNvSpPr>
          <p:nvPr/>
        </p:nvSpPr>
        <p:spPr>
          <a:xfrm>
            <a:off x="381000" y="2214704"/>
            <a:ext cx="8229600" cy="3195496"/>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Font typeface="Wingdings 2"/>
              <a:buNone/>
            </a:pPr>
            <a:r>
              <a:rPr lang="en-US" dirty="0" smtClean="0">
                <a:solidFill>
                  <a:schemeClr val="accent2">
                    <a:lumMod val="50000"/>
                  </a:schemeClr>
                </a:solidFill>
                <a:latin typeface="Arial" pitchFamily="34" charset="0"/>
                <a:cs typeface="Arial" pitchFamily="34" charset="0"/>
              </a:rPr>
              <a:t>Consider the same polynomial.</a:t>
            </a:r>
          </a:p>
          <a:p>
            <a:pPr marL="0" indent="0">
              <a:buFont typeface="Wingdings 2"/>
              <a:buNone/>
            </a:pPr>
            <a:endParaRPr lang="en-US" dirty="0">
              <a:solidFill>
                <a:schemeClr val="accent2">
                  <a:lumMod val="50000"/>
                </a:schemeClr>
              </a:solidFill>
              <a:latin typeface="Arial" pitchFamily="34" charset="0"/>
              <a:cs typeface="Arial" pitchFamily="34" charset="0"/>
            </a:endParaRPr>
          </a:p>
          <a:p>
            <a:pPr marL="0" indent="0">
              <a:buFont typeface="Wingdings 2"/>
              <a:buNone/>
            </a:pPr>
            <a:endParaRPr lang="en-US" dirty="0" smtClean="0">
              <a:solidFill>
                <a:schemeClr val="accent2">
                  <a:lumMod val="50000"/>
                </a:schemeClr>
              </a:solidFill>
              <a:latin typeface="Arial" pitchFamily="34" charset="0"/>
              <a:cs typeface="Arial" pitchFamily="34" charset="0"/>
            </a:endParaRPr>
          </a:p>
          <a:p>
            <a:pPr marL="0" indent="0">
              <a:buFont typeface="Wingdings 2"/>
              <a:buNone/>
            </a:pPr>
            <a:endParaRPr lang="en-US" dirty="0" smtClean="0">
              <a:solidFill>
                <a:schemeClr val="accent2">
                  <a:lumMod val="50000"/>
                </a:schemeClr>
              </a:solidFill>
              <a:latin typeface="Arial" pitchFamily="34" charset="0"/>
              <a:cs typeface="Arial" pitchFamily="34" charset="0"/>
            </a:endParaRPr>
          </a:p>
          <a:p>
            <a:pPr marL="0" indent="0">
              <a:buFont typeface="Wingdings 2"/>
              <a:buNone/>
            </a:pPr>
            <a:r>
              <a:rPr lang="en-US" dirty="0" smtClean="0">
                <a:solidFill>
                  <a:schemeClr val="accent2">
                    <a:lumMod val="50000"/>
                  </a:schemeClr>
                </a:solidFill>
                <a:latin typeface="Arial" pitchFamily="34" charset="0"/>
                <a:cs typeface="Arial" pitchFamily="34" charset="0"/>
              </a:rPr>
              <a:t>Use the data cursor to find the roots of the polynomial.  How many roots should there be?  Do we need to change our plot?</a:t>
            </a:r>
          </a:p>
        </p:txBody>
      </p:sp>
      <p:pic>
        <p:nvPicPr>
          <p:cNvPr id="7" name="Picture 6"/>
          <p:cNvPicPr>
            <a:picLocks noChangeAspect="1"/>
          </p:cNvPicPr>
          <p:nvPr/>
        </p:nvPicPr>
        <p:blipFill>
          <a:blip r:embed="rId3"/>
          <a:stretch>
            <a:fillRect/>
          </a:stretch>
        </p:blipFill>
        <p:spPr>
          <a:xfrm>
            <a:off x="2286000" y="2971800"/>
            <a:ext cx="4076700" cy="676275"/>
          </a:xfrm>
          <a:prstGeom prst="rect">
            <a:avLst/>
          </a:prstGeom>
        </p:spPr>
      </p:pic>
    </p:spTree>
    <p:extLst>
      <p:ext uri="{BB962C8B-B14F-4D97-AF65-F5344CB8AC3E}">
        <p14:creationId xmlns:p14="http://schemas.microsoft.com/office/powerpoint/2010/main" val="18085760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143000"/>
          </a:xfrm>
        </p:spPr>
        <p:txBody>
          <a:bodyPr/>
          <a:lstStyle/>
          <a:p>
            <a:pPr algn="ctr"/>
            <a:r>
              <a:rPr lang="en-US" b="1" dirty="0" smtClean="0">
                <a:solidFill>
                  <a:schemeClr val="accent3">
                    <a:lumMod val="50000"/>
                  </a:schemeClr>
                </a:solidFill>
              </a:rPr>
              <a:t>Graphs on Same Plot</a:t>
            </a:r>
            <a:endParaRPr lang="en-US" b="1" dirty="0">
              <a:solidFill>
                <a:schemeClr val="accent3">
                  <a:lumMod val="50000"/>
                </a:schemeClr>
              </a:solidFill>
            </a:endParaRPr>
          </a:p>
        </p:txBody>
      </p:sp>
      <p:sp>
        <p:nvSpPr>
          <p:cNvPr id="5" name="Content Placeholder 2"/>
          <p:cNvSpPr txBox="1">
            <a:spLocks/>
          </p:cNvSpPr>
          <p:nvPr/>
        </p:nvSpPr>
        <p:spPr>
          <a:xfrm>
            <a:off x="457200" y="1828800"/>
            <a:ext cx="8229600" cy="985696"/>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Font typeface="Wingdings 2"/>
              <a:buNone/>
            </a:pPr>
            <a:r>
              <a:rPr lang="en-US" dirty="0" smtClean="0">
                <a:solidFill>
                  <a:schemeClr val="accent2">
                    <a:lumMod val="50000"/>
                  </a:schemeClr>
                </a:solidFill>
                <a:latin typeface="Arial" pitchFamily="34" charset="0"/>
                <a:cs typeface="Arial" pitchFamily="34" charset="0"/>
              </a:rPr>
              <a:t>Graph both of these decaying exponentials on the same plot and add a legend.</a:t>
            </a:r>
          </a:p>
          <a:p>
            <a:pPr marL="0" indent="0">
              <a:buFont typeface="Wingdings 2"/>
              <a:buNone/>
            </a:pPr>
            <a:endParaRPr lang="en-US" dirty="0">
              <a:solidFill>
                <a:schemeClr val="accent2">
                  <a:lumMod val="50000"/>
                </a:schemeClr>
              </a:solidFill>
              <a:latin typeface="Arial" pitchFamily="34" charset="0"/>
              <a:cs typeface="Arial" pitchFamily="34" charset="0"/>
            </a:endParaRPr>
          </a:p>
        </p:txBody>
      </p:sp>
      <p:sp>
        <p:nvSpPr>
          <p:cNvPr id="9" name="Content Placeholder 2"/>
          <p:cNvSpPr txBox="1">
            <a:spLocks/>
          </p:cNvSpPr>
          <p:nvPr/>
        </p:nvSpPr>
        <p:spPr>
          <a:xfrm>
            <a:off x="381000" y="5029200"/>
            <a:ext cx="8229600" cy="985696"/>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Font typeface="Wingdings 2"/>
              <a:buNone/>
            </a:pPr>
            <a:r>
              <a:rPr lang="en-US" dirty="0" smtClean="0">
                <a:solidFill>
                  <a:schemeClr val="accent2">
                    <a:lumMod val="50000"/>
                  </a:schemeClr>
                </a:solidFill>
                <a:latin typeface="Arial" pitchFamily="34" charset="0"/>
                <a:cs typeface="Arial" pitchFamily="34" charset="0"/>
              </a:rPr>
              <a:t>This can be done in a single plot statement or using the </a:t>
            </a:r>
            <a:r>
              <a:rPr lang="en-US" b="1" i="1" dirty="0" smtClean="0">
                <a:solidFill>
                  <a:schemeClr val="accent2">
                    <a:lumMod val="50000"/>
                  </a:schemeClr>
                </a:solidFill>
                <a:latin typeface="Courier New" panose="02070309020205020404" pitchFamily="49" charset="0"/>
                <a:cs typeface="Courier New" panose="02070309020205020404" pitchFamily="49" charset="0"/>
              </a:rPr>
              <a:t>hold on </a:t>
            </a:r>
            <a:r>
              <a:rPr lang="en-US" dirty="0" smtClean="0">
                <a:solidFill>
                  <a:schemeClr val="accent2">
                    <a:lumMod val="50000"/>
                  </a:schemeClr>
                </a:solidFill>
                <a:latin typeface="Arial" pitchFamily="34" charset="0"/>
                <a:cs typeface="Arial" pitchFamily="34" charset="0"/>
              </a:rPr>
              <a:t>command.</a:t>
            </a:r>
            <a:endParaRPr lang="en-US" dirty="0">
              <a:solidFill>
                <a:schemeClr val="accent2">
                  <a:lumMod val="50000"/>
                </a:schemeClr>
              </a:solidFill>
              <a:latin typeface="Arial" pitchFamily="34" charset="0"/>
              <a:cs typeface="Arial" pitchFamily="34" charset="0"/>
            </a:endParaRPr>
          </a:p>
        </p:txBody>
      </p:sp>
      <p:pic>
        <p:nvPicPr>
          <p:cNvPr id="11" name="Picture 10"/>
          <p:cNvPicPr>
            <a:picLocks noChangeAspect="1"/>
          </p:cNvPicPr>
          <p:nvPr/>
        </p:nvPicPr>
        <p:blipFill>
          <a:blip r:embed="rId3"/>
          <a:stretch>
            <a:fillRect/>
          </a:stretch>
        </p:blipFill>
        <p:spPr>
          <a:xfrm>
            <a:off x="3200400" y="2966896"/>
            <a:ext cx="2122714" cy="1524000"/>
          </a:xfrm>
          <a:prstGeom prst="rect">
            <a:avLst/>
          </a:prstGeom>
        </p:spPr>
      </p:pic>
    </p:spTree>
    <p:extLst>
      <p:ext uri="{BB962C8B-B14F-4D97-AF65-F5344CB8AC3E}">
        <p14:creationId xmlns:p14="http://schemas.microsoft.com/office/powerpoint/2010/main" val="16186032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143000"/>
          </a:xfrm>
        </p:spPr>
        <p:txBody>
          <a:bodyPr/>
          <a:lstStyle/>
          <a:p>
            <a:pPr algn="ctr"/>
            <a:r>
              <a:rPr lang="en-US" b="1" dirty="0" smtClean="0">
                <a:solidFill>
                  <a:schemeClr val="accent3">
                    <a:lumMod val="50000"/>
                  </a:schemeClr>
                </a:solidFill>
              </a:rPr>
              <a:t>Subplot Command</a:t>
            </a:r>
            <a:endParaRPr lang="en-US" b="1" dirty="0">
              <a:solidFill>
                <a:schemeClr val="accent3">
                  <a:lumMod val="50000"/>
                </a:schemeClr>
              </a:solidFill>
            </a:endParaRPr>
          </a:p>
        </p:txBody>
      </p:sp>
      <p:sp>
        <p:nvSpPr>
          <p:cNvPr id="5" name="Content Placeholder 2"/>
          <p:cNvSpPr txBox="1">
            <a:spLocks/>
          </p:cNvSpPr>
          <p:nvPr/>
        </p:nvSpPr>
        <p:spPr>
          <a:xfrm>
            <a:off x="381000" y="1983652"/>
            <a:ext cx="8229600" cy="985696"/>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Font typeface="Wingdings 2"/>
              <a:buNone/>
            </a:pPr>
            <a:r>
              <a:rPr lang="en-US" dirty="0" smtClean="0">
                <a:solidFill>
                  <a:schemeClr val="accent2">
                    <a:lumMod val="50000"/>
                  </a:schemeClr>
                </a:solidFill>
                <a:latin typeface="Arial" pitchFamily="34" charset="0"/>
                <a:cs typeface="Arial" pitchFamily="34" charset="0"/>
              </a:rPr>
              <a:t>Graph these two functions in separate sub-windows using the subplot command.</a:t>
            </a:r>
            <a:endParaRPr lang="en-US" dirty="0">
              <a:solidFill>
                <a:schemeClr val="accent2">
                  <a:lumMod val="50000"/>
                </a:schemeClr>
              </a:solidFill>
              <a:latin typeface="Arial" pitchFamily="34" charset="0"/>
              <a:cs typeface="Arial" pitchFamily="34" charset="0"/>
            </a:endParaRPr>
          </a:p>
        </p:txBody>
      </p:sp>
      <p:pic>
        <p:nvPicPr>
          <p:cNvPr id="4" name="Picture 3"/>
          <p:cNvPicPr>
            <a:picLocks noChangeAspect="1"/>
          </p:cNvPicPr>
          <p:nvPr/>
        </p:nvPicPr>
        <p:blipFill>
          <a:blip r:embed="rId3"/>
          <a:stretch>
            <a:fillRect/>
          </a:stretch>
        </p:blipFill>
        <p:spPr>
          <a:xfrm>
            <a:off x="2438400" y="3429000"/>
            <a:ext cx="3676529" cy="1700213"/>
          </a:xfrm>
          <a:prstGeom prst="rect">
            <a:avLst/>
          </a:prstGeom>
        </p:spPr>
      </p:pic>
    </p:spTree>
    <p:extLst>
      <p:ext uri="{BB962C8B-B14F-4D97-AF65-F5344CB8AC3E}">
        <p14:creationId xmlns:p14="http://schemas.microsoft.com/office/powerpoint/2010/main" val="196393501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2258</TotalTime>
  <Words>301</Words>
  <Application>Microsoft Office PowerPoint</Application>
  <PresentationFormat>On-screen Show (4:3)</PresentationFormat>
  <Paragraphs>48</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Constantia</vt:lpstr>
      <vt:lpstr>Courier New</vt:lpstr>
      <vt:lpstr>Wingdings 2</vt:lpstr>
      <vt:lpstr>Flow</vt:lpstr>
      <vt:lpstr>1-d Arrays  &amp;  Plotting  </vt:lpstr>
      <vt:lpstr>Creating Arrays</vt:lpstr>
      <vt:lpstr>Creating Arrays</vt:lpstr>
      <vt:lpstr>Plotting</vt:lpstr>
      <vt:lpstr>Demo Plot Tools</vt:lpstr>
      <vt:lpstr>Solving Equations Graphically</vt:lpstr>
      <vt:lpstr>Graphs on Same Plot</vt:lpstr>
      <vt:lpstr>Subplot Command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Arrays and Operations</dc:title>
  <dc:creator>Kathy</dc:creator>
  <cp:lastModifiedBy>Kathy</cp:lastModifiedBy>
  <cp:revision>282</cp:revision>
  <cp:lastPrinted>2010-02-24T15:29:45Z</cp:lastPrinted>
  <dcterms:created xsi:type="dcterms:W3CDTF">2009-01-04T18:54:06Z</dcterms:created>
  <dcterms:modified xsi:type="dcterms:W3CDTF">2013-08-26T21:47:48Z</dcterms:modified>
</cp:coreProperties>
</file>